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1"/>
  </p:notesMasterIdLst>
  <p:sldIdLst>
    <p:sldId id="256" r:id="rId2"/>
    <p:sldId id="272" r:id="rId3"/>
    <p:sldId id="271" r:id="rId4"/>
    <p:sldId id="257" r:id="rId5"/>
    <p:sldId id="264" r:id="rId6"/>
    <p:sldId id="265" r:id="rId7"/>
    <p:sldId id="266" r:id="rId8"/>
    <p:sldId id="275" r:id="rId9"/>
    <p:sldId id="27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17" autoAdjust="0"/>
  </p:normalViewPr>
  <p:slideViewPr>
    <p:cSldViewPr>
      <p:cViewPr>
        <p:scale>
          <a:sx n="100" d="100"/>
          <a:sy n="100" d="100"/>
        </p:scale>
        <p:origin x="-294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PowerPoint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Объем </a:t>
            </a:r>
            <a:r>
              <a:rPr lang="ru-RU" dirty="0" smtClean="0"/>
              <a:t>поступлений </a:t>
            </a:r>
            <a:r>
              <a:rPr lang="ru-RU" dirty="0"/>
              <a:t>налоговых и неналоговых </a:t>
            </a:r>
            <a:r>
              <a:rPr lang="ru-RU" dirty="0" smtClean="0"/>
              <a:t>доходов, безвозмездных</a:t>
            </a:r>
            <a:r>
              <a:rPr lang="ru-RU" baseline="0" dirty="0" smtClean="0"/>
              <a:t> поступлений</a:t>
            </a:r>
          </a:p>
          <a:p>
            <a:pPr>
              <a:defRPr/>
            </a:pPr>
            <a:r>
              <a:rPr lang="ru-RU" dirty="0" smtClean="0"/>
              <a:t> </a:t>
            </a:r>
            <a:r>
              <a:rPr lang="ru-RU" dirty="0"/>
              <a:t>н</a:t>
            </a:r>
            <a:r>
              <a:rPr lang="ru-RU" dirty="0" smtClean="0"/>
              <a:t>а 2020 </a:t>
            </a:r>
            <a:r>
              <a:rPr lang="ru-RU" dirty="0"/>
              <a:t>год</a:t>
            </a: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2.6032973903855047E-2"/>
          <c:y val="0.27772440944881888"/>
          <c:w val="0.94033676443598257"/>
          <c:h val="0.7124574311023622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Объем фактических поступлений налоговых и неналоговых доходов на 2018 год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Налоговые и неналоговые доходы
</a:t>
                    </a:r>
                    <a:r>
                      <a:rPr lang="ru-RU" dirty="0" smtClean="0"/>
                      <a:t>16523400 рублей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24,3%</a:t>
                    </a:r>
                    <a:endParaRPr lang="ru-RU" dirty="0"/>
                  </a:p>
                </c:rich>
              </c:tx>
              <c:showVal val="1"/>
              <c:showCatName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/>
                      <a:t>Безвозмездные поступления
</a:t>
                    </a:r>
                    <a:r>
                      <a:rPr lang="ru-RU" dirty="0" smtClean="0"/>
                      <a:t>51539116,79 рублей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75,7%</a:t>
                    </a:r>
                    <a:endParaRPr lang="ru-RU" dirty="0"/>
                  </a:p>
                </c:rich>
              </c:tx>
              <c:showVal val="1"/>
              <c:showCatName val="1"/>
              <c:showPercent val="1"/>
            </c:dLbl>
            <c:showVal val="1"/>
            <c:showCatName val="1"/>
            <c:showPercent val="1"/>
            <c:showLeaderLines val="1"/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16523400</c:v>
                </c:pt>
                <c:pt idx="1">
                  <c:v>51539116.790000014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Объем поступления и структура налоговых и неналоговых  доходов бюджета на </a:t>
            </a:r>
            <a:r>
              <a:rPr lang="ru-RU" dirty="0" smtClean="0"/>
              <a:t>2020 </a:t>
            </a:r>
            <a:r>
              <a:rPr lang="ru-RU" dirty="0"/>
              <a:t>год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Объем поступления и структура налоговых и неналоговых  доходов бюджета на 2019 год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НДФЛ</a:t>
                    </a:r>
                    <a:r>
                      <a:rPr lang="ru-RU"/>
                      <a:t>
</a:t>
                    </a:r>
                    <a:r>
                      <a:rPr lang="ru-RU" smtClean="0"/>
                      <a:t>11638000</a:t>
                    </a:r>
                    <a:r>
                      <a:rPr lang="ru-RU"/>
                      <a:t>
</a:t>
                    </a:r>
                    <a:r>
                      <a:rPr lang="ru-RU" smtClean="0"/>
                      <a:t>70,43%</a:t>
                    </a:r>
                    <a:endParaRPr lang="ru-RU" dirty="0"/>
                  </a:p>
                </c:rich>
              </c:tx>
              <c:showVal val="1"/>
              <c:showCatName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/>
                      <a:t>Единый сельхозналог</a:t>
                    </a:r>
                    <a:r>
                      <a:rPr lang="ru-RU"/>
                      <a:t>
</a:t>
                    </a:r>
                    <a:r>
                      <a:rPr lang="ru-RU" smtClean="0"/>
                      <a:t>121000</a:t>
                    </a:r>
                    <a:r>
                      <a:rPr lang="ru-RU"/>
                      <a:t>
</a:t>
                    </a:r>
                    <a:r>
                      <a:rPr lang="ru-RU" smtClean="0"/>
                      <a:t>0,73%</a:t>
                    </a:r>
                    <a:endParaRPr lang="ru-RU" dirty="0"/>
                  </a:p>
                </c:rich>
              </c:tx>
              <c:showVal val="1"/>
              <c:showCatName val="1"/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/>
                      <a:t>Земельный налог с организаций</a:t>
                    </a:r>
                    <a:r>
                      <a:rPr lang="ru-RU"/>
                      <a:t>
</a:t>
                    </a:r>
                    <a:r>
                      <a:rPr lang="ru-RU" smtClean="0"/>
                      <a:t>178000</a:t>
                    </a:r>
                    <a:r>
                      <a:rPr lang="ru-RU"/>
                      <a:t>
</a:t>
                    </a:r>
                    <a:r>
                      <a:rPr lang="ru-RU" smtClean="0"/>
                      <a:t>1,08%</a:t>
                    </a:r>
                    <a:endParaRPr lang="ru-RU" dirty="0"/>
                  </a:p>
                </c:rich>
              </c:tx>
              <c:showVal val="1"/>
              <c:showCatName val="1"/>
              <c:showPercent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Земельный налог с физических лиц
40000
</a:t>
                    </a:r>
                    <a:r>
                      <a:rPr lang="ru-RU" smtClean="0"/>
                      <a:t>0,24%</a:t>
                    </a:r>
                    <a:endParaRPr lang="ru-RU"/>
                  </a:p>
                </c:rich>
              </c:tx>
              <c:showVal val="1"/>
              <c:showCatName val="1"/>
              <c:showPercent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/>
                      <a:t>Доходы, получаемые в виде арендной платы за землю</a:t>
                    </a:r>
                    <a:r>
                      <a:rPr lang="ru-RU"/>
                      <a:t>
</a:t>
                    </a:r>
                    <a:r>
                      <a:rPr lang="ru-RU" smtClean="0"/>
                      <a:t>3866000</a:t>
                    </a:r>
                    <a:r>
                      <a:rPr lang="ru-RU"/>
                      <a:t>
</a:t>
                    </a:r>
                    <a:r>
                      <a:rPr lang="ru-RU" smtClean="0"/>
                      <a:t>23,4%</a:t>
                    </a:r>
                    <a:endParaRPr lang="ru-RU" dirty="0"/>
                  </a:p>
                </c:rich>
              </c:tx>
              <c:showVal val="1"/>
              <c:showCatName val="1"/>
              <c:showPercent val="1"/>
            </c:dLbl>
            <c:dLbl>
              <c:idx val="5"/>
              <c:layout>
                <c:manualLayout>
                  <c:x val="-0.33653444881889782"/>
                  <c:y val="3.6025090841855054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Доходы от сдачи в аренду имущества
</a:t>
                    </a:r>
                    <a:r>
                      <a:rPr lang="ru-RU" dirty="0" smtClean="0"/>
                      <a:t>46100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0,29%</a:t>
                    </a:r>
                    <a:endParaRPr lang="ru-RU" dirty="0"/>
                  </a:p>
                </c:rich>
              </c:tx>
              <c:showVal val="1"/>
              <c:showCatName val="1"/>
              <c:showPercent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dirty="0"/>
                      <a:t>Доходы от перечисления части прибыли муниципальных унитарных предприятий</a:t>
                    </a:r>
                    <a:r>
                      <a:rPr lang="ru-RU"/>
                      <a:t>
</a:t>
                    </a:r>
                    <a:r>
                      <a:rPr lang="ru-RU" smtClean="0"/>
                      <a:t>8100</a:t>
                    </a:r>
                    <a:r>
                      <a:rPr lang="ru-RU"/>
                      <a:t>
</a:t>
                    </a:r>
                    <a:r>
                      <a:rPr lang="ru-RU" smtClean="0"/>
                      <a:t>0,05</a:t>
                    </a:r>
                    <a:r>
                      <a:rPr lang="ru-RU" dirty="0"/>
                      <a:t>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Возмещение коммунальных платежей
</a:t>
                    </a:r>
                    <a:r>
                      <a:rPr lang="ru-RU" smtClean="0"/>
                      <a:t>176000</a:t>
                    </a:r>
                    <a:r>
                      <a:rPr lang="ru-RU"/>
                      <a:t>
</a:t>
                    </a:r>
                    <a:r>
                      <a:rPr lang="ru-RU" smtClean="0"/>
                      <a:t>1,06%</a:t>
                    </a:r>
                    <a:endParaRPr lang="ru-RU"/>
                  </a:p>
                </c:rich>
              </c:tx>
              <c:showVal val="1"/>
              <c:showCatName val="1"/>
              <c:showPercent val="1"/>
            </c:dLbl>
            <c:dLbl>
              <c:idx val="8"/>
              <c:layout>
                <c:manualLayout>
                  <c:x val="0.23174114173228369"/>
                  <c:y val="-3.675745570815424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Штрафы</a:t>
                    </a:r>
                    <a:r>
                      <a:rPr lang="ru-RU" dirty="0"/>
                      <a:t>, возмещение ущерба
</a:t>
                    </a:r>
                    <a:r>
                      <a:rPr lang="ru-RU" dirty="0" smtClean="0"/>
                      <a:t>12200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0,07%</a:t>
                    </a:r>
                    <a:endParaRPr lang="ru-RU" dirty="0"/>
                  </a:p>
                </c:rich>
              </c:tx>
              <c:showVal val="1"/>
              <c:showCatName val="1"/>
              <c:showPercent val="1"/>
            </c:dLbl>
            <c:dLbl>
              <c:idx val="9"/>
              <c:layout>
                <c:manualLayout>
                  <c:x val="0.17375787401574802"/>
                  <c:y val="0.1323645278823195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Поступления от размещения малых архитектурных форм, выносной торговли
</a:t>
                    </a:r>
                    <a:r>
                      <a:rPr lang="ru-RU" dirty="0" smtClean="0"/>
                      <a:t>438000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2,65%</a:t>
                    </a:r>
                    <a:endParaRPr lang="ru-RU" dirty="0"/>
                  </a:p>
                </c:rich>
              </c:tx>
              <c:showVal val="1"/>
              <c:showCatName val="1"/>
              <c:showPercent val="1"/>
            </c:dLbl>
            <c:numFmt formatCode="0.00%" sourceLinked="0"/>
            <c:showVal val="1"/>
            <c:showCatName val="1"/>
            <c:showPercent val="1"/>
            <c:showLeaderLines val="1"/>
          </c:dLbls>
          <c:cat>
            <c:strRef>
              <c:f>Лист1!$A$2:$A$11</c:f>
              <c:strCache>
                <c:ptCount val="10"/>
                <c:pt idx="0">
                  <c:v>НДФЛ</c:v>
                </c:pt>
                <c:pt idx="1">
                  <c:v>Единый сельхозналог</c:v>
                </c:pt>
                <c:pt idx="2">
                  <c:v>Земельный налог с организаций</c:v>
                </c:pt>
                <c:pt idx="3">
                  <c:v>Земельный налог с физических лиц</c:v>
                </c:pt>
                <c:pt idx="4">
                  <c:v>Доходы, получаемые в виде арендной платы за землю</c:v>
                </c:pt>
                <c:pt idx="5">
                  <c:v>Доходы от сдачи в аренду имущества</c:v>
                </c:pt>
                <c:pt idx="6">
                  <c:v>Доходы от перечисления части прибыли муниципальных унитарных предприятий</c:v>
                </c:pt>
                <c:pt idx="7">
                  <c:v>Возмещение коммунальных платежей</c:v>
                </c:pt>
                <c:pt idx="8">
                  <c:v>Штрафы, возмещение ущерба</c:v>
                </c:pt>
                <c:pt idx="9">
                  <c:v>Поступления от размещения малых архитектурных форм, выносной торговли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9859700</c:v>
                </c:pt>
                <c:pt idx="1">
                  <c:v>228000</c:v>
                </c:pt>
                <c:pt idx="2">
                  <c:v>323000</c:v>
                </c:pt>
                <c:pt idx="3">
                  <c:v>40000</c:v>
                </c:pt>
                <c:pt idx="4">
                  <c:v>2921500</c:v>
                </c:pt>
                <c:pt idx="5">
                  <c:v>43490</c:v>
                </c:pt>
                <c:pt idx="6">
                  <c:v>21500</c:v>
                </c:pt>
                <c:pt idx="7">
                  <c:v>145000</c:v>
                </c:pt>
                <c:pt idx="8">
                  <c:v>12100</c:v>
                </c:pt>
                <c:pt idx="9">
                  <c:v>421200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</c:strCache>
            </c:strRef>
          </c:tx>
          <c:explosion val="25"/>
          <c:cat>
            <c:strRef>
              <c:f>Лист1!$A$2:$A$11</c:f>
              <c:strCache>
                <c:ptCount val="10"/>
                <c:pt idx="0">
                  <c:v>НДФЛ</c:v>
                </c:pt>
                <c:pt idx="1">
                  <c:v>Единый сельхозналог</c:v>
                </c:pt>
                <c:pt idx="2">
                  <c:v>Земельный налог с организаций</c:v>
                </c:pt>
                <c:pt idx="3">
                  <c:v>Земельный налог с физических лиц</c:v>
                </c:pt>
                <c:pt idx="4">
                  <c:v>Доходы, получаемые в виде арендной платы за землю</c:v>
                </c:pt>
                <c:pt idx="5">
                  <c:v>Доходы от сдачи в аренду имущества</c:v>
                </c:pt>
                <c:pt idx="6">
                  <c:v>Доходы от перечисления части прибыли муниципальных унитарных предприятий</c:v>
                </c:pt>
                <c:pt idx="7">
                  <c:v>Возмещение коммунальных платежей</c:v>
                </c:pt>
                <c:pt idx="8">
                  <c:v>Штрафы, возмещение ущерба</c:v>
                </c:pt>
                <c:pt idx="9">
                  <c:v>Поступления от размещения малых архитектурных форм, выносной торговли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</c:strCache>
            </c:strRef>
          </c:tx>
          <c:explosion val="25"/>
          <c:cat>
            <c:strRef>
              <c:f>Лист1!$A$2:$A$11</c:f>
              <c:strCache>
                <c:ptCount val="10"/>
                <c:pt idx="0">
                  <c:v>НДФЛ</c:v>
                </c:pt>
                <c:pt idx="1">
                  <c:v>Единый сельхозналог</c:v>
                </c:pt>
                <c:pt idx="2">
                  <c:v>Земельный налог с организаций</c:v>
                </c:pt>
                <c:pt idx="3">
                  <c:v>Земельный налог с физических лиц</c:v>
                </c:pt>
                <c:pt idx="4">
                  <c:v>Доходы, получаемые в виде арендной платы за землю</c:v>
                </c:pt>
                <c:pt idx="5">
                  <c:v>Доходы от сдачи в аренду имущества</c:v>
                </c:pt>
                <c:pt idx="6">
                  <c:v>Доходы от перечисления части прибыли муниципальных унитарных предприятий</c:v>
                </c:pt>
                <c:pt idx="7">
                  <c:v>Возмещение коммунальных платежей</c:v>
                </c:pt>
                <c:pt idx="8">
                  <c:v>Штрафы, возмещение ущерба</c:v>
                </c:pt>
                <c:pt idx="9">
                  <c:v>Поступления от размещения малых архитектурных форм, выносной торговли</c:v>
                </c:pt>
              </c:strCache>
            </c:strRef>
          </c:cat>
          <c:val>
            <c:numRef>
              <c:f>Лист1!$D$2:$D$11</c:f>
              <c:numCache>
                <c:formatCode>General</c:formatCode>
                <c:ptCount val="10"/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</c:strCache>
            </c:strRef>
          </c:tx>
          <c:explosion val="25"/>
          <c:cat>
            <c:strRef>
              <c:f>Лист1!$A$2:$A$11</c:f>
              <c:strCache>
                <c:ptCount val="10"/>
                <c:pt idx="0">
                  <c:v>НДФЛ</c:v>
                </c:pt>
                <c:pt idx="1">
                  <c:v>Единый сельхозналог</c:v>
                </c:pt>
                <c:pt idx="2">
                  <c:v>Земельный налог с организаций</c:v>
                </c:pt>
                <c:pt idx="3">
                  <c:v>Земельный налог с физических лиц</c:v>
                </c:pt>
                <c:pt idx="4">
                  <c:v>Доходы, получаемые в виде арендной платы за землю</c:v>
                </c:pt>
                <c:pt idx="5">
                  <c:v>Доходы от сдачи в аренду имущества</c:v>
                </c:pt>
                <c:pt idx="6">
                  <c:v>Доходы от перечисления части прибыли муниципальных унитарных предприятий</c:v>
                </c:pt>
                <c:pt idx="7">
                  <c:v>Возмещение коммунальных платежей</c:v>
                </c:pt>
                <c:pt idx="8">
                  <c:v>Штрафы, возмещение ущерба</c:v>
                </c:pt>
                <c:pt idx="9">
                  <c:v>Поступления от размещения малых архитектурных форм, выносной торговли</c:v>
                </c:pt>
              </c:strCache>
            </c:strRef>
          </c:cat>
          <c:val>
            <c:numRef>
              <c:f>Лист1!$E$2:$E$11</c:f>
              <c:numCache>
                <c:formatCode>General</c:formatCode>
                <c:ptCount val="10"/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</c:strCache>
            </c:strRef>
          </c:tx>
          <c:explosion val="25"/>
          <c:cat>
            <c:strRef>
              <c:f>Лист1!$A$2:$A$11</c:f>
              <c:strCache>
                <c:ptCount val="10"/>
                <c:pt idx="0">
                  <c:v>НДФЛ</c:v>
                </c:pt>
                <c:pt idx="1">
                  <c:v>Единый сельхозналог</c:v>
                </c:pt>
                <c:pt idx="2">
                  <c:v>Земельный налог с организаций</c:v>
                </c:pt>
                <c:pt idx="3">
                  <c:v>Земельный налог с физических лиц</c:v>
                </c:pt>
                <c:pt idx="4">
                  <c:v>Доходы, получаемые в виде арендной платы за землю</c:v>
                </c:pt>
                <c:pt idx="5">
                  <c:v>Доходы от сдачи в аренду имущества</c:v>
                </c:pt>
                <c:pt idx="6">
                  <c:v>Доходы от перечисления части прибыли муниципальных унитарных предприятий</c:v>
                </c:pt>
                <c:pt idx="7">
                  <c:v>Возмещение коммунальных платежей</c:v>
                </c:pt>
                <c:pt idx="8">
                  <c:v>Штрафы, возмещение ущерба</c:v>
                </c:pt>
                <c:pt idx="9">
                  <c:v>Поступления от размещения малых архитектурных форм, выносной торговли</c:v>
                </c:pt>
              </c:strCache>
            </c:strRef>
          </c:cat>
          <c:val>
            <c:numRef>
              <c:f>Лист1!$F$2:$F$11</c:f>
              <c:numCache>
                <c:formatCode>General</c:formatCode>
                <c:ptCount val="10"/>
              </c:numCache>
            </c:numRef>
          </c:val>
        </c:ser>
      </c:pie3DChart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numFmt formatCode="0.00%" sourceLinked="0"/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  <c:showCatName val="1"/>
            <c:showPercent val="1"/>
            <c:showLeaderLines val="1"/>
          </c:dLbls>
          <c:cat>
            <c:strRef>
              <c:f>Лист1!$A$2:$A$7</c:f>
              <c:strCache>
                <c:ptCount val="5"/>
                <c:pt idx="0">
                  <c:v>Прочие субсидии бюджетам сельских поселений (на благоустройство территорий в рамках реализации Государственной программы реформирования ЖКХ)</c:v>
                </c:pt>
                <c:pt idx="1">
                  <c:v>Прочие субсидии бюджетам сельских поселений (на благоустройство территорий в рамках реализации Государственной программы реформирования ЖКХ на благоустройство парка)</c:v>
                </c:pt>
                <c:pt idx="2">
                  <c:v>Субвенции бюджетам сельских поселений  на выполнение передаваемых полномочий  субъектов Российской Федерации в рамках непрограммных расходов органов государственной власти Республики Крым (полномочия в сфере административной ответственности)</c:v>
                </c:pt>
                <c:pt idx="3">
                  <c:v>Субвенции бюджетам сельских поселений на осуществление первичного воинского учета на территориях, где отсутствуют военные комиссариаты</c:v>
                </c:pt>
                <c:pt idx="4">
                  <c:v>Прочие межбюджетные трансферты, передаваемые бюджетам сельских поселений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9000000</c:v>
                </c:pt>
                <c:pt idx="1">
                  <c:v>37686025</c:v>
                </c:pt>
                <c:pt idx="2">
                  <c:v>3616</c:v>
                </c:pt>
                <c:pt idx="3">
                  <c:v>1968761.2</c:v>
                </c:pt>
                <c:pt idx="4">
                  <c:v>4652599.79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7.2376481420830835E-2"/>
          <c:y val="9.7664699637000418E-2"/>
          <c:w val="0.84395959807829124"/>
          <c:h val="0.8320209376212344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numFmt formatCode="0.00%" sourceLinked="0"/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  <c:showCatName val="1"/>
            <c:showPercent val="1"/>
            <c:showLeaderLines val="1"/>
          </c:dLbls>
          <c:cat>
            <c:strRef>
              <c:f>Лист1!$A$2:$A$27</c:f>
              <c:strCache>
                <c:ptCount val="13"/>
                <c:pt idx="0">
                  <c:v>Функционирование высшего должностного лица </c:v>
                </c:pt>
                <c:pt idx="1">
                  <c:v>Функционирование местных администраций</c:v>
                </c:pt>
                <c:pt idx="2">
                  <c:v>Резервные фонды</c:v>
                </c:pt>
                <c:pt idx="3">
                  <c:v>Другие общегосударственные вопросы</c:v>
                </c:pt>
                <c:pt idx="4">
                  <c:v>Мобилизационная и вневойсковая подготовка</c:v>
                </c:pt>
                <c:pt idx="5">
                  <c:v>Другие вопросы в области национальной безопасности и правоохранительной деятельности</c:v>
                </c:pt>
                <c:pt idx="6">
                  <c:v>Дорожное хозяйство (дорожные фонды)</c:v>
                </c:pt>
                <c:pt idx="7">
                  <c:v>Другие вопросы в области национальной экономики</c:v>
                </c:pt>
                <c:pt idx="8">
                  <c:v>Коммунальное  хозяйство</c:v>
                </c:pt>
                <c:pt idx="9">
                  <c:v>Благоустройство</c:v>
                </c:pt>
                <c:pt idx="10">
                  <c:v>Другие вопросы в области жилищно-коммунального хозяйства</c:v>
                </c:pt>
                <c:pt idx="11">
                  <c:v>Профессиональная подготовка, переподготовка и повышение квалификации</c:v>
                </c:pt>
                <c:pt idx="12">
                  <c:v>Массовый спорт</c:v>
                </c:pt>
              </c:strCache>
            </c:strRef>
          </c:cat>
          <c:val>
            <c:numRef>
              <c:f>Лист1!$B$2:$B$27</c:f>
              <c:numCache>
                <c:formatCode>General</c:formatCode>
                <c:ptCount val="26"/>
                <c:pt idx="0">
                  <c:v>771105</c:v>
                </c:pt>
                <c:pt idx="1">
                  <c:v>2950221</c:v>
                </c:pt>
                <c:pt idx="2">
                  <c:v>10000</c:v>
                </c:pt>
                <c:pt idx="3">
                  <c:v>5408284</c:v>
                </c:pt>
                <c:pt idx="4">
                  <c:v>196876</c:v>
                </c:pt>
                <c:pt idx="5">
                  <c:v>50000</c:v>
                </c:pt>
                <c:pt idx="6">
                  <c:v>4652599.79</c:v>
                </c:pt>
                <c:pt idx="7">
                  <c:v>240000</c:v>
                </c:pt>
                <c:pt idx="8">
                  <c:v>126000</c:v>
                </c:pt>
                <c:pt idx="9">
                  <c:v>53455431</c:v>
                </c:pt>
                <c:pt idx="10">
                  <c:v>36000</c:v>
                </c:pt>
                <c:pt idx="11">
                  <c:v>16000</c:v>
                </c:pt>
                <c:pt idx="12">
                  <c:v>150000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100"/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7.4351768899838563E-2"/>
          <c:y val="8.1776868104012718E-2"/>
          <c:w val="0.84685204886288334"/>
          <c:h val="0.832162491900466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2"/>
            <c:explosion val="99"/>
          </c:dPt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1000" dirty="0"/>
                      <a:t>МЦП «Благоустройство территории  
52149531
77%</a:t>
                    </a:r>
                  </a:p>
                </c:rich>
              </c:tx>
              <c:showVal val="1"/>
              <c:showCatName val="1"/>
              <c:showPercent val="1"/>
            </c:dLbl>
            <c:numFmt formatCode="0.00%" sourceLinked="0"/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  <c:showCatName val="1"/>
            <c:showPercent val="1"/>
            <c:showLeaderLines val="1"/>
          </c:dLbls>
          <c:cat>
            <c:strRef>
              <c:f>Лист1!$A$2:$A$13</c:f>
              <c:strCache>
                <c:ptCount val="12"/>
                <c:pt idx="0">
                  <c:v>МЦП Обеспечение деятельностиОМС</c:v>
                </c:pt>
                <c:pt idx="1">
                  <c:v>МЦП «Развитие сферы ЖКХ</c:v>
                </c:pt>
                <c:pt idx="2">
                  <c:v>МЦП Благоустройство  </c:v>
                </c:pt>
                <c:pt idx="3">
                  <c:v>МЦП  Ремонт и содержание дорог </c:v>
                </c:pt>
                <c:pt idx="4">
                  <c:v>МЦП Организация  праздничных мероприятий </c:v>
                </c:pt>
                <c:pt idx="5">
                  <c:v>МЦП «Развитие физической культуры и спорта </c:v>
                </c:pt>
                <c:pt idx="6">
                  <c:v>МЦП Профилактика терроризма и экстремизма</c:v>
                </c:pt>
                <c:pt idx="7">
                  <c:v>Резервные фонды</c:v>
                </c:pt>
                <c:pt idx="8">
                  <c:v>Расходы на  первичный воинский учет </c:v>
                </c:pt>
                <c:pt idx="9">
                  <c:v>Расходы   в сфере админответственности</c:v>
                </c:pt>
                <c:pt idx="10">
                  <c:v>Расходы на признание  прав  и регулирование  отношений по муниципальной  собственности</c:v>
                </c:pt>
                <c:pt idx="11">
                  <c:v>Расходы  взноса в Ассоциацию "Совет муниципальных образований Республики Крым" 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10317894</c:v>
                </c:pt>
                <c:pt idx="1">
                  <c:v>126000</c:v>
                </c:pt>
                <c:pt idx="2">
                  <c:v>52149531</c:v>
                </c:pt>
                <c:pt idx="3">
                  <c:v>4652599.79</c:v>
                </c:pt>
                <c:pt idx="4">
                  <c:v>240000</c:v>
                </c:pt>
                <c:pt idx="5">
                  <c:v>150000</c:v>
                </c:pt>
                <c:pt idx="6">
                  <c:v>50000</c:v>
                </c:pt>
                <c:pt idx="7">
                  <c:v>10000</c:v>
                </c:pt>
                <c:pt idx="8">
                  <c:v>196876</c:v>
                </c:pt>
                <c:pt idx="9">
                  <c:v>3616</c:v>
                </c:pt>
                <c:pt idx="10">
                  <c:v>153000</c:v>
                </c:pt>
                <c:pt idx="11">
                  <c:v>13000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0.93292</cdr:y>
    </cdr:from>
    <cdr:to>
      <cdr:x>0.83471</cdr:x>
      <cdr:y>0.99328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4967304"/>
          <a:ext cx="7215238" cy="321396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0.89011</cdr:y>
    </cdr:from>
    <cdr:to>
      <cdr:x>0.77778</cdr:x>
      <cdr:y>0.94506</cdr:y>
    </cdr:to>
    <cdr:pic>
      <cdr:nvPicPr>
        <cdr:cNvPr id="4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5786478"/>
          <a:ext cx="7000892" cy="357190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355E09-0B11-4739-9A71-C4BB959BDCF9}" type="datetimeFigureOut">
              <a:rPr lang="ru-RU" smtClean="0"/>
              <a:pPr/>
              <a:t>14.11.2019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7D437D-301F-4DBB-9FFC-03449B6F6A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onsultant.ru/document/cons_doc_LAW_220378/3d0cac60971a511280cbba229d9b6329c07731f7/" TargetMode="External"/><Relationship Id="rId3" Type="http://schemas.openxmlformats.org/officeDocument/2006/relationships/hyperlink" Target="http://www.consultant.ru/document/cons_doc_LAW_283791/f0d20ded0dc626b12fab5cab870cb46001e1567d/" TargetMode="External"/><Relationship Id="rId7" Type="http://schemas.openxmlformats.org/officeDocument/2006/relationships/hyperlink" Target="http://www.consultant.ru/document/cons_doc_LAW_283580/e625deadfee87da5d5eb6e1866ae6969140b685b/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consultant.ru/document/cons_doc_LAW_287149/" TargetMode="External"/><Relationship Id="rId5" Type="http://schemas.openxmlformats.org/officeDocument/2006/relationships/hyperlink" Target="http://www.consultant.ru/document/cons_doc_LAW_282698/3d0cac60971a511280cbba229d9b6329c07731f7/" TargetMode="External"/><Relationship Id="rId10" Type="http://schemas.openxmlformats.org/officeDocument/2006/relationships/hyperlink" Target="http://www.consultant.ru/document/cons_doc_LAW_156526/3d0cac60971a511280cbba229d9b6329c07731f7/" TargetMode="External"/><Relationship Id="rId4" Type="http://schemas.openxmlformats.org/officeDocument/2006/relationships/hyperlink" Target="http://www.consultant.ru/document/cons_doc_LAW_283791/de10ae8c3bbec326635e411c7df345c1ce715ce5/" TargetMode="External"/><Relationship Id="rId9" Type="http://schemas.openxmlformats.org/officeDocument/2006/relationships/hyperlink" Target="http://www.consultant.ru/document/cons_doc_LAW_200721/3d0cac60971a511280cbba229d9b6329c07731f7/" TargetMode="Externa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D437D-301F-4DBB-9FFC-03449B6F6AE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ВСЕГО ПОСТУПЛЕНИЯ ЗА 2017 ГОД – 18926526,37 рублей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D437D-301F-4DBB-9FFC-03449B6F6AE2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Всего</a:t>
            </a:r>
            <a:r>
              <a:rPr lang="ru-RU" baseline="0" dirty="0" smtClean="0"/>
              <a:t> объем налоговых и неналоговых доходов на 2019 год: 14015490 рублей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D437D-301F-4DBB-9FFC-03449B6F6AE2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ВСЕГО ОБЪЕМ БЕЗВОЗМЕЗДНЫХ ПОСТУПЛЕНИЙ НА 2020 ГОД: 51539116,79 рублей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D437D-301F-4DBB-9FFC-03449B6F6AE2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К доходам бюджетов относятся налоговые доходы, неналоговые доходы и безвозмездные поступления.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К налоговым доходам бюджетов относятся доходы от предусмотренных законодательством Российской Федерации о налогах и сборах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федеральных налогов и сборов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в том числе от налогов, предусмотренных специальными налоговыми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режимами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региональных налогов, местных налогов и сборов, а также пеней и штрафов по ним.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(в ред. Федерального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/>
              </a:rPr>
              <a:t>закона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от 03.11.2015 N 301-ФЗ)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К неналоговым доходам бюджетов относятся: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доходы от использования имущества, находящегося в государственной или муниципальной собственности, за исключением имущества бюджетных и автономных учреждений, а также имущества государственных и муниципальных унитарных предприятий, в том числе казенных, земельных участков и иных объектов недвижимого имущества, находящихся в федеральной собственности, используемых единым институтом развития в жилищной сфере в соответствии с Федеральным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/>
              </a:rPr>
              <a:t>законом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от 24 июля 2008 года N 161-ФЗ "О содействии развитию жилищного строительства";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(в ред. Федеральных законов от 08.05.2010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7"/>
              </a:rPr>
              <a:t>N 83-ФЗ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от 24.11.2014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8"/>
              </a:rPr>
              <a:t>N 375-ФЗ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от 03.07.2016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9"/>
              </a:rPr>
              <a:t>N 345-ФЗ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(см. текст в предыдущей редакции)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доходы от продажи имущества (кроме акций и иных форм участия в капитале, государственных запасов драгоценных металлов и драгоценных камней), находящегося в государственной или муниципальной собственности, за исключением движимого имущества бюджетных и автономных учреждений, а также имущества государственных и муниципальных унитарных предприятий, в том числе казенных, земельных участков и иных объектов недвижимого имущества, находящихся в федеральной собственности, используемых единым институтом развития в жилищной сфере в соответствии с Федеральным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/>
              </a:rPr>
              <a:t>законом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от 24 июля 2008 года N 161-ФЗ "О содействии развитию жилищного строительства";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(в ред. Федеральных законов от 08.05.2010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7"/>
              </a:rPr>
              <a:t>N 83-ФЗ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от 28.12.2013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0"/>
              </a:rPr>
              <a:t>N 418-ФЗ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от 24.11.2014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8"/>
              </a:rPr>
              <a:t>N 375-ФЗ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от 03.07.2016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9"/>
              </a:rPr>
              <a:t>N 345-ФЗ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(см. текст в предыдущей редакции)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доходы от платных услуг, оказываемых казенными учреждениями;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(в ред. Федерального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7"/>
              </a:rPr>
              <a:t>закона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от 08.05.2010 N 83-ФЗ)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(см. текст в предыдущей редакции)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средства, полученные в результате применения мер гражданско-правовой, административной и уголовной ответственности, в том числе штрафы, конфискации, компенсации, а также средства, полученные в возмещение вреда, причиненного Российской Федерации, субъектам Российской Федерации, муниципальным образованиям, и иные суммы принудительного изъятия;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средства самообложения граждан;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иные неналоговые доходы.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К безвозмездным поступлениям относятся: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дотации из других бюджетов бюджетной системы Российской Федерации;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субсидии из других бюджетов бюджетной системы Российской Федерации (межбюджетные субсидии);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субвенции из федерального бюджета и (или) из бюджетов субъектов Российской Федерации;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иные межбюджетные трансферты из других бюджетов бюджетной системы Российской Федерации;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безвозмездные поступления от физических и юридических лиц, международных организаций и правительств иностранных государств, в том числе добровольные пожертвования.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D437D-301F-4DBB-9FFC-03449B6F6AE2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Всего расходов по ведомственной структуре на 2020 год – 68062516,79 рублей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D437D-301F-4DBB-9FFC-03449B6F6AE2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ВСЕГО</a:t>
            </a:r>
            <a:r>
              <a:rPr lang="ru-RU" baseline="0" dirty="0" smtClean="0"/>
              <a:t> РАСХОДЫ БЮДЖЕТА НА 2020 ГОД:   68062516,79 рублей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D437D-301F-4DBB-9FFC-03449B6F6AE2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&#1059;&#1058;&#1054;&#1063;&#1053;&#1045;&#1053;&#1053;&#1067;&#1049;%20&#1055;&#1056;&#1054;&#1045;&#1050;&#1058;%20&#1056;&#1045;&#1064;&#1045;&#1053;&#1048;&#1045;%20&#1054;%20&#1041;&#1070;&#1044;&#1046;&#1045;&#1058;&#1045;%202020-2022/&#1055;&#1088;&#1080;&#1083;&#1086;&#1078;&#1077;&#1085;&#1080;&#1077;%201,1&#1072;.xl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3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consultant.ru/document/cons_doc_LAW_287149/" TargetMode="External"/><Relationship Id="rId5" Type="http://schemas.openxmlformats.org/officeDocument/2006/relationships/hyperlink" Target="http://www.consultant.ru/document/cons_doc_LAW_283791/de10ae8c3bbec326635e411c7df345c1ce715ce5/" TargetMode="External"/><Relationship Id="rId4" Type="http://schemas.openxmlformats.org/officeDocument/2006/relationships/hyperlink" Target="http://www.consultant.ru/document/cons_doc_LAW_283791/f0d20ded0dc626b12fab5cab870cb46001e1567d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Мои документы\1408674236_1_40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928662" y="1285860"/>
            <a:ext cx="764386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dirty="0" smtClean="0"/>
          </a:p>
          <a:p>
            <a:pPr algn="ctr"/>
            <a:r>
              <a:rPr lang="ru-RU" sz="3600" dirty="0" smtClean="0">
                <a:solidFill>
                  <a:srgbClr val="92D050"/>
                </a:solidFill>
              </a:rPr>
              <a:t>БЮДЖЕТ ДЛЯ ГРАЖДАН</a:t>
            </a:r>
          </a:p>
          <a:p>
            <a:pPr algn="ctr"/>
            <a:r>
              <a:rPr lang="ru-RU" sz="3200" dirty="0" smtClean="0">
                <a:solidFill>
                  <a:srgbClr val="92D050"/>
                </a:solidFill>
              </a:rPr>
              <a:t>ПРОЕКТ БЮДЖЕТА </a:t>
            </a:r>
          </a:p>
          <a:p>
            <a:pPr algn="ctr"/>
            <a:r>
              <a:rPr lang="ru-RU" sz="3200" dirty="0" smtClean="0">
                <a:solidFill>
                  <a:srgbClr val="92D050"/>
                </a:solidFill>
              </a:rPr>
              <a:t>МУНИЦИПАЛЬНОГО ОБРАЗОВАНИЯ </a:t>
            </a:r>
            <a:r>
              <a:rPr lang="ru-RU" sz="3200" b="1" dirty="0" smtClean="0">
                <a:solidFill>
                  <a:srgbClr val="92D050"/>
                </a:solidFill>
              </a:rPr>
              <a:t>РАЗДОЛЬНЕНСКОЕ СЕЛЬСКОЕ ПОСЕЛЕНИЕ </a:t>
            </a:r>
            <a:r>
              <a:rPr lang="ru-RU" sz="3200" dirty="0" smtClean="0">
                <a:solidFill>
                  <a:srgbClr val="92D050"/>
                </a:solidFill>
              </a:rPr>
              <a:t>РАЗДОЛЬНЕНСКОГО РАЙОНА </a:t>
            </a:r>
          </a:p>
          <a:p>
            <a:pPr algn="ctr"/>
            <a:r>
              <a:rPr lang="ru-RU" sz="3200" dirty="0" smtClean="0">
                <a:solidFill>
                  <a:srgbClr val="92D050"/>
                </a:solidFill>
              </a:rPr>
              <a:t>РЕСПУБЛИКИ КРЫМ </a:t>
            </a:r>
          </a:p>
          <a:p>
            <a:pPr algn="ctr"/>
            <a:r>
              <a:rPr lang="ru-RU" sz="3200" dirty="0" smtClean="0">
                <a:solidFill>
                  <a:srgbClr val="92D050"/>
                </a:solidFill>
              </a:rPr>
              <a:t>НА  2020 ГОД (ПРЕЗЕНТАЦИЯ)</a:t>
            </a:r>
            <a:endParaRPr lang="ru-RU" sz="3200" dirty="0">
              <a:solidFill>
                <a:srgbClr val="92D050"/>
              </a:solidFill>
            </a:endParaRPr>
          </a:p>
        </p:txBody>
      </p:sp>
      <p:pic>
        <p:nvPicPr>
          <p:cNvPr id="1027" name="Picture 3" descr="D:\Мои документы\Emblem_of_Crimea.svg_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28694" cy="1071570"/>
          </a:xfrm>
          <a:prstGeom prst="rect">
            <a:avLst/>
          </a:prstGeom>
          <a:noFill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72462" y="0"/>
            <a:ext cx="1071538" cy="114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395288" y="1628775"/>
            <a:ext cx="4122737" cy="3887788"/>
          </a:xfrm>
          <a:prstGeom prst="rect">
            <a:avLst/>
          </a:prstGeom>
        </p:spPr>
      </p:pic>
      <p:sp>
        <p:nvSpPr>
          <p:cNvPr id="4" name="Объект 3"/>
          <p:cNvSpPr>
            <a:spLocks noGrp="1"/>
          </p:cNvSpPr>
          <p:nvPr>
            <p:ph sz="quarter" idx="4294967295"/>
          </p:nvPr>
        </p:nvSpPr>
        <p:spPr>
          <a:xfrm>
            <a:off x="4643438" y="98425"/>
            <a:ext cx="4105275" cy="642620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ru-RU" sz="2000" b="1" i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182880" eaLnBrk="1" fontAlgn="auto" hangingPunct="1">
              <a:lnSpc>
                <a:spcPct val="12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форма образования и расходования денежных средств для решения задач и функций государства и местного самоуправления.</a:t>
            </a:r>
          </a:p>
          <a:p>
            <a:pPr indent="-182880" eaLnBrk="1" fontAlgn="auto" hangingPunct="1">
              <a:lnSpc>
                <a:spcPct val="12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Каждое публично-правовое образование имеет свой БЮДЖЕТ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182880" eaLnBrk="1" fontAlgn="auto" hangingPunct="1">
              <a:lnSpc>
                <a:spcPct val="12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Российская Федерация - </a:t>
            </a:r>
            <a:r>
              <a:rPr lang="ru-RU" sz="1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бюджет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indent="-182880" eaLnBrk="1" fontAlgn="auto" hangingPunct="1">
              <a:lnSpc>
                <a:spcPct val="12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субъекты Российской Федерации – </a:t>
            </a:r>
            <a:r>
              <a:rPr lang="ru-RU" sz="1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областной, краевой, республиканские бюджеты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indent="-182880" eaLnBrk="1" fontAlgn="auto" hangingPunct="1">
              <a:lnSpc>
                <a:spcPct val="12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районы, городские округа, городские и сельские поселения – </a:t>
            </a:r>
            <a:r>
              <a:rPr lang="ru-RU" sz="1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местные бюджеты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Oval 27"/>
          <p:cNvSpPr>
            <a:spLocks noChangeArrowheads="1"/>
          </p:cNvSpPr>
          <p:nvPr/>
        </p:nvSpPr>
        <p:spPr bwMode="auto">
          <a:xfrm>
            <a:off x="3635375" y="3068638"/>
            <a:ext cx="2519363" cy="1512887"/>
          </a:xfrm>
          <a:prstGeom prst="ellipse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 sz="2400" b="1">
                <a:cs typeface="Arial" pitchFamily="34" charset="0"/>
              </a:rPr>
              <a:t>Бюджетный</a:t>
            </a:r>
          </a:p>
          <a:p>
            <a:pPr algn="ctr"/>
            <a:r>
              <a:rPr lang="ru-RU" altLang="ru-RU" sz="2400" b="1">
                <a:cs typeface="Arial" pitchFamily="34" charset="0"/>
              </a:rPr>
              <a:t>процесс</a:t>
            </a:r>
          </a:p>
        </p:txBody>
      </p:sp>
      <p:sp>
        <p:nvSpPr>
          <p:cNvPr id="18434" name="Oval 29"/>
          <p:cNvSpPr>
            <a:spLocks noChangeArrowheads="1"/>
          </p:cNvSpPr>
          <p:nvPr/>
        </p:nvSpPr>
        <p:spPr bwMode="auto">
          <a:xfrm>
            <a:off x="574675" y="1681163"/>
            <a:ext cx="2736850" cy="1584325"/>
          </a:xfrm>
          <a:prstGeom prst="ellipse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>
                <a:cs typeface="Arial" pitchFamily="34" charset="0"/>
              </a:rPr>
              <a:t>Утверждение </a:t>
            </a:r>
          </a:p>
          <a:p>
            <a:pPr algn="ctr"/>
            <a:r>
              <a:rPr lang="ru-RU" altLang="ru-RU">
                <a:cs typeface="Arial" pitchFamily="34" charset="0"/>
              </a:rPr>
              <a:t>отчёта об исполнении</a:t>
            </a:r>
          </a:p>
          <a:p>
            <a:pPr algn="ctr"/>
            <a:r>
              <a:rPr lang="ru-RU" altLang="ru-RU">
                <a:cs typeface="Arial" pitchFamily="34" charset="0"/>
              </a:rPr>
              <a:t> бюджета </a:t>
            </a:r>
          </a:p>
          <a:p>
            <a:pPr algn="ctr"/>
            <a:r>
              <a:rPr lang="ru-RU" altLang="ru-RU">
                <a:cs typeface="Arial" pitchFamily="34" charset="0"/>
              </a:rPr>
              <a:t>предыдущего года</a:t>
            </a:r>
          </a:p>
        </p:txBody>
      </p:sp>
      <p:sp>
        <p:nvSpPr>
          <p:cNvPr id="18435" name="Oval 30"/>
          <p:cNvSpPr>
            <a:spLocks noChangeArrowheads="1"/>
          </p:cNvSpPr>
          <p:nvPr/>
        </p:nvSpPr>
        <p:spPr bwMode="auto">
          <a:xfrm>
            <a:off x="757238" y="4102100"/>
            <a:ext cx="2665412" cy="1511300"/>
          </a:xfrm>
          <a:prstGeom prst="ellipse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>
                <a:cs typeface="Arial" pitchFamily="34" charset="0"/>
              </a:rPr>
              <a:t>Формирование</a:t>
            </a:r>
          </a:p>
          <a:p>
            <a:pPr algn="ctr"/>
            <a:r>
              <a:rPr lang="ru-RU" altLang="ru-RU">
                <a:cs typeface="Arial" pitchFamily="34" charset="0"/>
              </a:rPr>
              <a:t>отчёта об исполнении</a:t>
            </a:r>
          </a:p>
          <a:p>
            <a:pPr algn="ctr"/>
            <a:r>
              <a:rPr lang="ru-RU" altLang="ru-RU">
                <a:cs typeface="Arial" pitchFamily="34" charset="0"/>
              </a:rPr>
              <a:t>бюджета </a:t>
            </a:r>
          </a:p>
          <a:p>
            <a:pPr algn="ctr"/>
            <a:r>
              <a:rPr lang="ru-RU" altLang="ru-RU">
                <a:cs typeface="Arial" pitchFamily="34" charset="0"/>
              </a:rPr>
              <a:t>предыдущего года</a:t>
            </a:r>
          </a:p>
        </p:txBody>
      </p:sp>
      <p:sp>
        <p:nvSpPr>
          <p:cNvPr id="18436" name="Oval 31"/>
          <p:cNvSpPr>
            <a:spLocks noChangeArrowheads="1"/>
          </p:cNvSpPr>
          <p:nvPr/>
        </p:nvSpPr>
        <p:spPr bwMode="auto">
          <a:xfrm>
            <a:off x="3586163" y="5222875"/>
            <a:ext cx="2952750" cy="1295400"/>
          </a:xfrm>
          <a:prstGeom prst="ellipse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>
                <a:cs typeface="Arial" pitchFamily="34" charset="0"/>
              </a:rPr>
              <a:t>Исполнение </a:t>
            </a:r>
          </a:p>
          <a:p>
            <a:pPr algn="ctr"/>
            <a:r>
              <a:rPr lang="ru-RU" altLang="ru-RU">
                <a:cs typeface="Arial" pitchFamily="34" charset="0"/>
              </a:rPr>
              <a:t>бюджета </a:t>
            </a:r>
          </a:p>
          <a:p>
            <a:pPr algn="ctr"/>
            <a:r>
              <a:rPr lang="ru-RU" altLang="ru-RU">
                <a:cs typeface="Arial" pitchFamily="34" charset="0"/>
              </a:rPr>
              <a:t>в текущем году</a:t>
            </a:r>
          </a:p>
        </p:txBody>
      </p:sp>
      <p:sp>
        <p:nvSpPr>
          <p:cNvPr id="18437" name="Oval 32"/>
          <p:cNvSpPr>
            <a:spLocks noChangeArrowheads="1"/>
          </p:cNvSpPr>
          <p:nvPr/>
        </p:nvSpPr>
        <p:spPr bwMode="auto">
          <a:xfrm>
            <a:off x="6300788" y="4005263"/>
            <a:ext cx="2520950" cy="1439862"/>
          </a:xfrm>
          <a:prstGeom prst="ellipse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>
                <a:cs typeface="Arial" pitchFamily="34" charset="0"/>
              </a:rPr>
              <a:t>Утверждение </a:t>
            </a:r>
          </a:p>
          <a:p>
            <a:pPr algn="ctr"/>
            <a:r>
              <a:rPr lang="ru-RU" altLang="ru-RU">
                <a:cs typeface="Arial" pitchFamily="34" charset="0"/>
              </a:rPr>
              <a:t>бюджета</a:t>
            </a:r>
          </a:p>
          <a:p>
            <a:pPr algn="ctr"/>
            <a:r>
              <a:rPr lang="ru-RU" altLang="ru-RU">
                <a:cs typeface="Arial" pitchFamily="34" charset="0"/>
              </a:rPr>
              <a:t>очередного года</a:t>
            </a:r>
          </a:p>
        </p:txBody>
      </p:sp>
      <p:sp>
        <p:nvSpPr>
          <p:cNvPr id="18438" name="Oval 33"/>
          <p:cNvSpPr>
            <a:spLocks noChangeArrowheads="1"/>
          </p:cNvSpPr>
          <p:nvPr/>
        </p:nvSpPr>
        <p:spPr bwMode="auto">
          <a:xfrm>
            <a:off x="6286500" y="1897063"/>
            <a:ext cx="2447925" cy="1439862"/>
          </a:xfrm>
          <a:prstGeom prst="ellipse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>
                <a:cs typeface="Arial" pitchFamily="34" charset="0"/>
              </a:rPr>
              <a:t>Рассмотрение</a:t>
            </a:r>
          </a:p>
          <a:p>
            <a:pPr algn="ctr"/>
            <a:r>
              <a:rPr lang="ru-RU" altLang="ru-RU">
                <a:cs typeface="Arial" pitchFamily="34" charset="0"/>
              </a:rPr>
              <a:t>проекта бюджета</a:t>
            </a:r>
          </a:p>
          <a:p>
            <a:pPr algn="ctr"/>
            <a:r>
              <a:rPr lang="ru-RU" altLang="ru-RU">
                <a:cs typeface="Arial" pitchFamily="34" charset="0"/>
              </a:rPr>
              <a:t>очередного года</a:t>
            </a:r>
          </a:p>
        </p:txBody>
      </p:sp>
      <p:sp>
        <p:nvSpPr>
          <p:cNvPr id="18439" name="Oval 34"/>
          <p:cNvSpPr>
            <a:spLocks noChangeArrowheads="1"/>
          </p:cNvSpPr>
          <p:nvPr/>
        </p:nvSpPr>
        <p:spPr bwMode="auto">
          <a:xfrm>
            <a:off x="3448050" y="703263"/>
            <a:ext cx="2736850" cy="1295400"/>
          </a:xfrm>
          <a:prstGeom prst="ellipse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>
                <a:cs typeface="Arial" pitchFamily="34" charset="0"/>
              </a:rPr>
              <a:t>Составление </a:t>
            </a:r>
          </a:p>
          <a:p>
            <a:pPr algn="ctr"/>
            <a:r>
              <a:rPr lang="ru-RU" altLang="ru-RU">
                <a:cs typeface="Arial" pitchFamily="34" charset="0"/>
              </a:rPr>
              <a:t>проекта бюджета</a:t>
            </a:r>
          </a:p>
          <a:p>
            <a:pPr algn="ctr"/>
            <a:r>
              <a:rPr lang="ru-RU" altLang="ru-RU">
                <a:cs typeface="Arial" pitchFamily="34" charset="0"/>
              </a:rPr>
              <a:t> очередного года</a:t>
            </a:r>
          </a:p>
        </p:txBody>
      </p:sp>
      <p:sp>
        <p:nvSpPr>
          <p:cNvPr id="18440" name="Line 35"/>
          <p:cNvSpPr>
            <a:spLocks noChangeShapeType="1"/>
          </p:cNvSpPr>
          <p:nvPr/>
        </p:nvSpPr>
        <p:spPr bwMode="auto">
          <a:xfrm>
            <a:off x="3130550" y="2968625"/>
            <a:ext cx="649288" cy="531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1" name="Line 36"/>
          <p:cNvSpPr>
            <a:spLocks noChangeShapeType="1"/>
          </p:cNvSpPr>
          <p:nvPr/>
        </p:nvSpPr>
        <p:spPr bwMode="auto">
          <a:xfrm flipH="1">
            <a:off x="4787900" y="1998663"/>
            <a:ext cx="0" cy="1069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2" name="Line 37"/>
          <p:cNvSpPr>
            <a:spLocks noChangeShapeType="1"/>
          </p:cNvSpPr>
          <p:nvPr/>
        </p:nvSpPr>
        <p:spPr bwMode="auto">
          <a:xfrm flipV="1">
            <a:off x="5989638" y="3022600"/>
            <a:ext cx="454025" cy="401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3" name="Line 38"/>
          <p:cNvSpPr>
            <a:spLocks noChangeShapeType="1"/>
          </p:cNvSpPr>
          <p:nvPr/>
        </p:nvSpPr>
        <p:spPr bwMode="auto">
          <a:xfrm flipH="1">
            <a:off x="3311525" y="4076700"/>
            <a:ext cx="396875" cy="422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4" name="Line 39"/>
          <p:cNvSpPr>
            <a:spLocks noChangeShapeType="1"/>
          </p:cNvSpPr>
          <p:nvPr/>
        </p:nvSpPr>
        <p:spPr bwMode="auto">
          <a:xfrm>
            <a:off x="4859338" y="4581525"/>
            <a:ext cx="0" cy="641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5" name="Line 40"/>
          <p:cNvSpPr>
            <a:spLocks noChangeShapeType="1"/>
          </p:cNvSpPr>
          <p:nvPr/>
        </p:nvSpPr>
        <p:spPr bwMode="auto">
          <a:xfrm>
            <a:off x="6011863" y="4149725"/>
            <a:ext cx="4318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6" name="AutoShape 49"/>
          <p:cNvSpPr>
            <a:spLocks noChangeArrowheads="1"/>
          </p:cNvSpPr>
          <p:nvPr/>
        </p:nvSpPr>
        <p:spPr bwMode="auto">
          <a:xfrm>
            <a:off x="8588375" y="3106738"/>
            <a:ext cx="360363" cy="1152525"/>
          </a:xfrm>
          <a:prstGeom prst="curvedLeftArrow">
            <a:avLst>
              <a:gd name="adj1" fmla="val 61314"/>
              <a:gd name="adj2" fmla="val 125279"/>
              <a:gd name="adj3" fmla="val 33333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>
              <a:cs typeface="Arial" pitchFamily="34" charset="0"/>
            </a:endParaRPr>
          </a:p>
        </p:txBody>
      </p:sp>
      <p:sp>
        <p:nvSpPr>
          <p:cNvPr id="18447" name="AutoShape 52"/>
          <p:cNvSpPr>
            <a:spLocks noChangeArrowheads="1"/>
          </p:cNvSpPr>
          <p:nvPr/>
        </p:nvSpPr>
        <p:spPr bwMode="auto">
          <a:xfrm rot="-600000">
            <a:off x="2667000" y="1393825"/>
            <a:ext cx="719138" cy="431800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>
              <a:cs typeface="Arial" pitchFamily="34" charset="0"/>
            </a:endParaRPr>
          </a:p>
        </p:txBody>
      </p:sp>
      <p:sp>
        <p:nvSpPr>
          <p:cNvPr id="18448" name="AutoShape 53"/>
          <p:cNvSpPr>
            <a:spLocks noChangeArrowheads="1"/>
          </p:cNvSpPr>
          <p:nvPr/>
        </p:nvSpPr>
        <p:spPr bwMode="auto">
          <a:xfrm rot="1200000">
            <a:off x="6338888" y="1411288"/>
            <a:ext cx="719137" cy="431800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>
              <a:cs typeface="Arial" pitchFamily="34" charset="0"/>
            </a:endParaRPr>
          </a:p>
        </p:txBody>
      </p:sp>
      <p:sp>
        <p:nvSpPr>
          <p:cNvPr id="18449" name="AutoShape 55"/>
          <p:cNvSpPr>
            <a:spLocks noChangeArrowheads="1"/>
          </p:cNvSpPr>
          <p:nvPr/>
        </p:nvSpPr>
        <p:spPr bwMode="auto">
          <a:xfrm rot="9600000">
            <a:off x="6516688" y="5445125"/>
            <a:ext cx="719137" cy="431800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>
              <a:cs typeface="Arial" pitchFamily="34" charset="0"/>
            </a:endParaRPr>
          </a:p>
        </p:txBody>
      </p:sp>
      <p:sp>
        <p:nvSpPr>
          <p:cNvPr id="18450" name="AutoShape 56"/>
          <p:cNvSpPr>
            <a:spLocks noChangeArrowheads="1"/>
          </p:cNvSpPr>
          <p:nvPr/>
        </p:nvSpPr>
        <p:spPr bwMode="auto">
          <a:xfrm rot="-9600000">
            <a:off x="2843213" y="5445125"/>
            <a:ext cx="719137" cy="431800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>
              <a:cs typeface="Arial" pitchFamily="34" charset="0"/>
            </a:endParaRPr>
          </a:p>
        </p:txBody>
      </p:sp>
      <p:sp>
        <p:nvSpPr>
          <p:cNvPr id="18451" name="AutoShape 58"/>
          <p:cNvSpPr>
            <a:spLocks noChangeArrowheads="1"/>
          </p:cNvSpPr>
          <p:nvPr/>
        </p:nvSpPr>
        <p:spPr bwMode="auto">
          <a:xfrm rot="-5400000">
            <a:off x="229394" y="3477419"/>
            <a:ext cx="1152525" cy="360363"/>
          </a:xfrm>
          <a:prstGeom prst="curvedDownArrow">
            <a:avLst>
              <a:gd name="adj1" fmla="val 63965"/>
              <a:gd name="adj2" fmla="val 127929"/>
              <a:gd name="adj3" fmla="val 33333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Мои документы\fon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285852" y="428605"/>
            <a:ext cx="69294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ПРОЕКТ</a:t>
            </a:r>
            <a:r>
              <a:rPr lang="ru-RU" dirty="0" smtClean="0"/>
              <a:t>  ДОХОДНОЙ  ЧАСТИ  БЮДЖЕТА  НА  2020  ГОД 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14282" y="1397000"/>
          <a:ext cx="8786874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85786" y="5572140"/>
            <a:ext cx="74295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ВСЕГО ПОСТУПЛЕНИЯ НА 2020 ГОД – 68062516,79 рублей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ои документы\fon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Диаграмма 2"/>
          <p:cNvGraphicFramePr/>
          <p:nvPr/>
        </p:nvGraphicFramePr>
        <p:xfrm>
          <a:off x="0" y="142852"/>
          <a:ext cx="9144000" cy="65008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00034" y="5691157"/>
            <a:ext cx="80724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Всего объем налоговых и неналоговых доходов на 2020 год: 16523400 рублей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Мои документы\fon3.jpg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5" name="Диаграмма 4"/>
          <p:cNvGraphicFramePr/>
          <p:nvPr/>
        </p:nvGraphicFramePr>
        <p:xfrm>
          <a:off x="357158" y="819150"/>
          <a:ext cx="8643998" cy="56816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42910" y="214291"/>
            <a:ext cx="80010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Объем </a:t>
            </a:r>
            <a:r>
              <a:rPr lang="ru-RU" dirty="0" smtClean="0"/>
              <a:t>и </a:t>
            </a:r>
            <a:r>
              <a:rPr lang="ru-RU" dirty="0" smtClean="0"/>
              <a:t>структура </a:t>
            </a:r>
            <a:r>
              <a:rPr lang="ru-RU" dirty="0" smtClean="0"/>
              <a:t>безвозмездных поступлений бюджета </a:t>
            </a:r>
            <a:r>
              <a:rPr lang="ru-RU" dirty="0" smtClean="0"/>
              <a:t>на 2020 год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Мои документы\fon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-9929906"/>
            <a:ext cx="9358346" cy="1634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dirty="0" smtClean="0"/>
              <a:t>К доходам бюджетов относятся</a:t>
            </a:r>
          </a:p>
          <a:p>
            <a:pPr algn="ctr"/>
            <a:r>
              <a:rPr lang="ru-RU" dirty="0" smtClean="0"/>
              <a:t> </a:t>
            </a:r>
            <a:r>
              <a:rPr lang="ru-RU" b="1" dirty="0" smtClean="0"/>
              <a:t>налоговые доходы,  неналоговые доходы и безвозмездные поступления.</a:t>
            </a:r>
          </a:p>
          <a:p>
            <a:r>
              <a:rPr lang="ru-RU" sz="1200" dirty="0" smtClean="0"/>
              <a:t>К </a:t>
            </a:r>
            <a:r>
              <a:rPr lang="ru-RU" sz="1200" b="1" dirty="0" smtClean="0"/>
              <a:t>налоговым доходам </a:t>
            </a:r>
            <a:r>
              <a:rPr lang="ru-RU" sz="1200" dirty="0" smtClean="0"/>
              <a:t>бюджетов относятся доходы от предусмотренных законодательством Российской Федерации о налогах и сборах </a:t>
            </a:r>
            <a:r>
              <a:rPr lang="ru-RU" sz="1200" dirty="0" smtClean="0">
                <a:hlinkClick r:id="rId4"/>
              </a:rPr>
              <a:t>федеральных налогов и сборов</a:t>
            </a:r>
            <a:r>
              <a:rPr lang="ru-RU" sz="1200" dirty="0" smtClean="0"/>
              <a:t>, в том числе от налогов, предусмотренных специальными налоговыми </a:t>
            </a:r>
            <a:r>
              <a:rPr lang="ru-RU" sz="1200" dirty="0" smtClean="0">
                <a:hlinkClick r:id="rId5"/>
              </a:rPr>
              <a:t>режимами</a:t>
            </a:r>
            <a:r>
              <a:rPr lang="ru-RU" sz="1200" dirty="0" smtClean="0"/>
              <a:t>, региональных налогов, местных налогов и сборов, а также пеней и штрафов по ним.</a:t>
            </a:r>
          </a:p>
          <a:p>
            <a:r>
              <a:rPr lang="ru-RU" sz="1200" dirty="0" smtClean="0"/>
              <a:t>К </a:t>
            </a:r>
            <a:r>
              <a:rPr lang="ru-RU" sz="1200" b="1" dirty="0" smtClean="0"/>
              <a:t>неналоговым доходам </a:t>
            </a:r>
            <a:r>
              <a:rPr lang="ru-RU" sz="1200" dirty="0" smtClean="0"/>
              <a:t>бюджетов относятся:</a:t>
            </a:r>
          </a:p>
          <a:p>
            <a:r>
              <a:rPr lang="ru-RU" sz="1200" dirty="0" smtClean="0"/>
              <a:t>доходы от использования имущества, находящегося в государственной или муниципальной собственности, за исключением имущества бюджетных и автономных учреждений, а также имущества государственных и муниципальных унитарных предприятий, в том числе казенных, земельных участков и иных объектов недвижимого имущества, находящихся в федеральной собственности, используемых единым институтом развития в жилищной сфере в соответствии с Федеральным </a:t>
            </a:r>
            <a:r>
              <a:rPr lang="ru-RU" sz="1200" dirty="0" smtClean="0">
                <a:hlinkClick r:id="rId6"/>
              </a:rPr>
              <a:t>законом</a:t>
            </a:r>
            <a:r>
              <a:rPr lang="ru-RU" sz="1200" dirty="0" smtClean="0"/>
              <a:t> от 24 июля 2008 года N 161-ФЗ "О содействии развитию жилищного строительства";</a:t>
            </a:r>
          </a:p>
          <a:p>
            <a:r>
              <a:rPr lang="ru-RU" sz="1200" dirty="0" smtClean="0"/>
              <a:t>(в доходы от продажи имущества (кроме акций и иных форм участия в капитале, государственных запасов драгоценных металлов и драгоценных камней), находящегося в государственной или муниципальной собственности, за исключением движимого имущества бюджетных и автономных учреждений, а также имущества государственных и муниципальных унитарных предприятий, в том числе казенных, земельных участков и иных объектов недвижимого имущества, находящихся в федеральной собственности, используемых единым институтом развития в жилищной сфере в соответствии с Федеральным </a:t>
            </a:r>
            <a:r>
              <a:rPr lang="ru-RU" sz="1200" dirty="0" smtClean="0">
                <a:hlinkClick r:id="rId6"/>
              </a:rPr>
              <a:t>законом</a:t>
            </a:r>
            <a:r>
              <a:rPr lang="ru-RU" sz="1200" dirty="0" smtClean="0"/>
              <a:t> от 24 июля 2008 года N 161-ФЗ "О содействии развитию жилищного строительства";</a:t>
            </a:r>
          </a:p>
          <a:p>
            <a:r>
              <a:rPr lang="ru-RU" sz="1200" dirty="0" smtClean="0"/>
              <a:t>доходы от платных услуг, оказываемых казенными учреждениями;</a:t>
            </a:r>
          </a:p>
          <a:p>
            <a:r>
              <a:rPr lang="ru-RU" sz="1200" dirty="0" smtClean="0"/>
              <a:t>средства, полученные в результате применения мер гражданско-правовой, административной и уголовной ответственности, в том числе штрафы, конфискации, компенсации, а также средства, полученные в возмещение вреда, причиненного Российской Федерации, с</a:t>
            </a:r>
          </a:p>
          <a:p>
            <a:r>
              <a:rPr lang="ru-RU" sz="1200" dirty="0" err="1" smtClean="0"/>
              <a:t>убъектам</a:t>
            </a:r>
            <a:r>
              <a:rPr lang="ru-RU" sz="1200" dirty="0" smtClean="0"/>
              <a:t> Российской Федерации, муниципальным образованиям, и иные суммы принудительного изъятия;</a:t>
            </a:r>
          </a:p>
          <a:p>
            <a:r>
              <a:rPr lang="ru-RU" sz="1200" dirty="0" smtClean="0"/>
              <a:t>средства самообложения граждан;</a:t>
            </a:r>
          </a:p>
          <a:p>
            <a:r>
              <a:rPr lang="ru-RU" sz="1200" dirty="0" smtClean="0"/>
              <a:t>иные неналоговые доходы.</a:t>
            </a:r>
          </a:p>
          <a:p>
            <a:r>
              <a:rPr lang="ru-RU" sz="1200" dirty="0" smtClean="0"/>
              <a:t>К </a:t>
            </a:r>
            <a:r>
              <a:rPr lang="ru-RU" sz="1200" b="1" dirty="0" smtClean="0"/>
              <a:t>безвозмездным поступлениям </a:t>
            </a:r>
            <a:r>
              <a:rPr lang="ru-RU" sz="1200" dirty="0" smtClean="0"/>
              <a:t>относятся:</a:t>
            </a:r>
          </a:p>
          <a:p>
            <a:r>
              <a:rPr lang="ru-RU" sz="1200" dirty="0" smtClean="0"/>
              <a:t>дотации из других бюджетов бюджетной системы Российской Федерации;</a:t>
            </a:r>
          </a:p>
          <a:p>
            <a:r>
              <a:rPr lang="ru-RU" sz="1200" dirty="0" smtClean="0"/>
              <a:t>субсидии из других бюджетов бюджетной системы Российской Федерации (межбюджетные субсидии);</a:t>
            </a:r>
          </a:p>
          <a:p>
            <a:r>
              <a:rPr lang="ru-RU" sz="1200" dirty="0" smtClean="0"/>
              <a:t>субвенции из федерального бюджета и (или) из бюджетов субъектов Российской Федерации;</a:t>
            </a:r>
          </a:p>
          <a:p>
            <a:r>
              <a:rPr lang="ru-RU" sz="1200" dirty="0" smtClean="0"/>
              <a:t>иные межбюджетные трансферты из других бюджетов бюджетной системы Российской Федерации;</a:t>
            </a:r>
          </a:p>
          <a:p>
            <a:r>
              <a:rPr lang="ru-RU" sz="1200" dirty="0" smtClean="0"/>
              <a:t>безвозмездные поступления от физических и юридических лиц, международных организаций и правительств иностранных государств, в том числе добровольные пожертвования.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Мои документы\fon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Диаграмма 2"/>
          <p:cNvGraphicFramePr/>
          <p:nvPr/>
        </p:nvGraphicFramePr>
        <p:xfrm>
          <a:off x="0" y="357166"/>
          <a:ext cx="9001156" cy="6500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714348" y="0"/>
            <a:ext cx="78581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Ведомственная структура расходов на </a:t>
            </a:r>
            <a:r>
              <a:rPr lang="ru-RU" dirty="0" smtClean="0"/>
              <a:t>2020 </a:t>
            </a:r>
            <a:r>
              <a:rPr lang="ru-RU" dirty="0" smtClean="0"/>
              <a:t>год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Картинки по запросу скачать фон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Диаграмма 2"/>
          <p:cNvGraphicFramePr/>
          <p:nvPr/>
        </p:nvGraphicFramePr>
        <p:xfrm>
          <a:off x="285720" y="428604"/>
          <a:ext cx="8572560" cy="5929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42844" y="1"/>
            <a:ext cx="90011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/>
              <a:t>Проект  расходной части бюджета в разрезе программных и </a:t>
            </a:r>
            <a:r>
              <a:rPr lang="ru-RU" sz="1600" dirty="0" err="1" smtClean="0"/>
              <a:t>непрограммных</a:t>
            </a:r>
            <a:r>
              <a:rPr lang="ru-RU" sz="1600" dirty="0" smtClean="0"/>
              <a:t> направлений расходов на 2020 год</a:t>
            </a:r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5715016"/>
            <a:ext cx="80724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ВСЕГО РАСХОДЫ БЮДЖЕТА НА 2020 ГОД:   68062516,79 рублей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1553</TotalTime>
  <Words>382</Words>
  <PresentationFormat>Экран (4:3)</PresentationFormat>
  <Paragraphs>145</Paragraphs>
  <Slides>9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157</cp:revision>
  <dcterms:created xsi:type="dcterms:W3CDTF">2018-07-19T07:34:37Z</dcterms:created>
  <dcterms:modified xsi:type="dcterms:W3CDTF">2019-11-14T14:03:19Z</dcterms:modified>
</cp:coreProperties>
</file>